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84" r:id="rId4"/>
    <p:sldId id="285" r:id="rId5"/>
    <p:sldId id="288" r:id="rId6"/>
    <p:sldId id="286" r:id="rId7"/>
    <p:sldId id="287" r:id="rId8"/>
    <p:sldId id="289" r:id="rId9"/>
    <p:sldId id="290" r:id="rId10"/>
    <p:sldId id="291" r:id="rId11"/>
    <p:sldId id="292" r:id="rId12"/>
    <p:sldId id="294" r:id="rId13"/>
    <p:sldId id="293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5" r:id="rId24"/>
    <p:sldId id="306" r:id="rId25"/>
    <p:sldId id="3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1D6267-14CE-4195-A89E-A4F63F822FDD}" v="4353" dt="2022-05-29T06:40:54.635"/>
    <p1510:client id="{ADF3AB31-A9E9-7749-B382-71CCA0518196}" v="2243" dt="2022-05-29T04:46:50.908"/>
    <p1510:client id="{D30671F1-86AD-4740-8EC1-AE7EF31A4DC4}" v="1726" dt="2022-05-29T07:03:03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3D9D6-0D61-2C4A-8E85-E1689B4FED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2220F-4D8F-5341-BFC4-91D00DD7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4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3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45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7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77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6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37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94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4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69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5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22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5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99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2220F-4D8F-5341-BFC4-91D00DD7F7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377C-FAA9-CACD-FF4C-AC8DC4626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C122E-17EC-0410-0DC9-737A61536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545D-4F74-9EC1-C260-1A4E6977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FE28C-A31A-CADF-52CA-F862367F6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F6C3-6C0E-3F06-7C11-F85039EC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0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ABB8-0477-848B-2EAA-F450080F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43732-1AC7-F02F-274B-6766406CB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F09CD-07CC-1F7C-EFA2-20F28D2B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8C526-92C3-590A-39AB-92F174D4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D7D3B-429B-7E2C-F609-181EE412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2ECFB-91A5-AE2D-CC23-6D2C9D353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1F8E2-5E7B-119E-9E34-3381C8CA5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E5D0D-5153-0673-87BB-F1237ABF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A1E8A-3EAD-AA27-FC54-CC3C68BC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0A77-B851-DDEB-BBB5-61BAC4E7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60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6EB6-13CC-A54D-A0B4-D0816746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8D0BD-F4FE-EB50-1EE0-A6A2465E1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5FBA-7665-3642-BA04-01625BCE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A6157-0924-FE95-621D-DE6C38605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0D78D-BBB3-A7C9-60D5-DE3A8D77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F6C4-D2FE-4002-C7B3-D20B2869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0AD9-0724-64D0-B174-132E92571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5930A-8955-0207-F7BA-7CFDD389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E98CE-6F61-73DC-1D6C-FAFEE545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7883F-A139-A579-92AF-01ADA393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8E17-F154-75C8-DA5C-7B23A05C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72D3D-FE45-DFDE-2391-9BCA2A72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05844-7473-383B-2082-E863720ED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6FA58-2E94-F6D6-2E0E-488F76529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E7056-9E75-2E67-6861-D4C627A9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1B938-A646-34ED-ADB7-2F4913B8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2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9DE0-61ED-C16F-D37E-DA06ABF2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05CD4-BE34-2CF9-3790-E9EB2F72D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D2130-87CB-4FF5-9B0F-90A426823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8B989-A807-B3D7-1BE0-31B62AD5F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CCA1F-75C5-22C0-F745-DCD4C88CD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39A9B-B1DC-7904-23F6-BD29919D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4B6890-85DB-17DA-3A3B-E68F15CC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B17F6-AC2B-80C4-D44B-33700DFF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6269-4981-787E-CD7A-4492684B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E6110B-4237-0BCC-D0A4-B4D32E10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BEDBB-6CA5-55D1-76F5-12297484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86B4C-6ADE-1A33-0779-268F97C5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C7C67-B6CB-5873-BDC8-ECDCA54BA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BC0CC-83FB-B8B2-1ADF-4A7FEC638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0EEE1-1614-7F9A-3E61-67E34A25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6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8B56-1DAE-F07F-1F66-51BB5A3A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6D1F2-7F45-8928-F988-1E15EF09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EA06A-9725-DCBF-517B-3A2CD69A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E8B9F-8FCF-39A3-43FE-60A446F8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BC84A-6ABA-57B9-F648-D0B832D4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3FD99-110E-FA4C-584A-0A147837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141C-DBD7-6D96-24EE-75F9A046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8C06F-19AC-54EB-DE4E-8ECC583C1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9D0F3-4802-1ED5-FD3A-4FF8219AF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5E63D-6A6A-7A33-F4DE-BF5C5185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43047-AFC1-66CF-B6F3-2C1B628F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63CFB-BCA5-8A32-B768-F98F4D22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9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D7117-9AE7-2A06-B5E0-192ADEA1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FA0DF-88CD-D228-F1CC-4656648FB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7CF44-EB98-FA7B-D91E-3E79FD944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DC3A8-6C06-3049-83FC-806466F87FAF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4DF83-7D75-0044-7751-005754F62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18288-849B-1659-89C8-F46AC59E0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4A388-6462-E24D-831B-D877BA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5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3FA9540C-2B95-EAB7-F7DE-7ED99C57E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oogle Shape;27;p1">
            <a:extLst>
              <a:ext uri="{FF2B5EF4-FFF2-40B4-BE49-F238E27FC236}">
                <a16:creationId xmlns:a16="http://schemas.microsoft.com/office/drawing/2014/main" id="{4BA6E482-A8F7-3C02-704A-DCDDC14B58E3}"/>
              </a:ext>
            </a:extLst>
          </p:cNvPr>
          <p:cNvGrpSpPr/>
          <p:nvPr/>
        </p:nvGrpSpPr>
        <p:grpSpPr>
          <a:xfrm>
            <a:off x="719892" y="531092"/>
            <a:ext cx="7353661" cy="5795816"/>
            <a:chOff x="733897" y="577044"/>
            <a:chExt cx="7353661" cy="5405032"/>
          </a:xfrm>
        </p:grpSpPr>
        <p:sp>
          <p:nvSpPr>
            <p:cNvPr id="10" name="Google Shape;29;p1">
              <a:extLst>
                <a:ext uri="{FF2B5EF4-FFF2-40B4-BE49-F238E27FC236}">
                  <a16:creationId xmlns:a16="http://schemas.microsoft.com/office/drawing/2014/main" id="{D58E4804-80B0-A4C9-0BB8-88FBE7EF32E5}"/>
                </a:ext>
              </a:extLst>
            </p:cNvPr>
            <p:cNvSpPr/>
            <p:nvPr/>
          </p:nvSpPr>
          <p:spPr>
            <a:xfrm>
              <a:off x="733897" y="577047"/>
              <a:ext cx="7353661" cy="5405029"/>
            </a:xfrm>
            <a:prstGeom prst="trapezoid">
              <a:avLst>
                <a:gd name="adj" fmla="val 45964"/>
              </a:avLst>
            </a:prstGeom>
            <a:solidFill>
              <a:srgbClr val="F2F2F2">
                <a:alpha val="8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8;p1">
              <a:extLst>
                <a:ext uri="{FF2B5EF4-FFF2-40B4-BE49-F238E27FC236}">
                  <a16:creationId xmlns:a16="http://schemas.microsoft.com/office/drawing/2014/main" id="{B9B27224-3197-12DE-0136-C93665C63199}"/>
                </a:ext>
              </a:extLst>
            </p:cNvPr>
            <p:cNvSpPr/>
            <p:nvPr/>
          </p:nvSpPr>
          <p:spPr>
            <a:xfrm rot="10800000" flipH="1">
              <a:off x="737760" y="577044"/>
              <a:ext cx="2671261" cy="5405029"/>
            </a:xfrm>
            <a:prstGeom prst="rtTriangle">
              <a:avLst/>
            </a:prstGeom>
            <a:solidFill>
              <a:srgbClr val="F2F2F2">
                <a:alpha val="8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7C887F-B83A-75A2-226C-6E7FFB783157}"/>
              </a:ext>
            </a:extLst>
          </p:cNvPr>
          <p:cNvSpPr txBox="1"/>
          <p:nvPr/>
        </p:nvSpPr>
        <p:spPr>
          <a:xfrm>
            <a:off x="1083133" y="1372671"/>
            <a:ext cx="4453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Illinois Soybean Growing Environment Forecast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6DE4A-0417-B2CA-F350-D6458E7E5F3A}"/>
              </a:ext>
            </a:extLst>
          </p:cNvPr>
          <p:cNvSpPr txBox="1"/>
          <p:nvPr/>
        </p:nvSpPr>
        <p:spPr>
          <a:xfrm>
            <a:off x="1086181" y="3681000"/>
            <a:ext cx="4504267" cy="12470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Team Member:</a:t>
            </a:r>
          </a:p>
          <a:p>
            <a:pPr>
              <a:lnSpc>
                <a:spcPct val="150000"/>
              </a:lnSpc>
            </a:pP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Daniel Zhang            </a:t>
            </a:r>
            <a:r>
              <a:rPr lang="en-US" sz="1600" i="1" err="1">
                <a:latin typeface="Arial" panose="020B0604020202020204" pitchFamily="34" charset="0"/>
                <a:cs typeface="Arial" panose="020B0604020202020204" pitchFamily="34" charset="0"/>
              </a:rPr>
              <a:t>Hirokazu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err="1">
                <a:latin typeface="Arial" panose="020B0604020202020204" pitchFamily="34" charset="0"/>
                <a:cs typeface="Arial" panose="020B0604020202020204" pitchFamily="34" charset="0"/>
              </a:rPr>
              <a:t>Kanei</a:t>
            </a:r>
            <a:endParaRPr lang="en-US" sz="1600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i="1" err="1">
                <a:latin typeface="Arial" panose="020B0604020202020204" pitchFamily="34" charset="0"/>
                <a:cs typeface="Arial" panose="020B0604020202020204" pitchFamily="34" charset="0"/>
              </a:rPr>
              <a:t>Pengfei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 Gu               </a:t>
            </a:r>
            <a:r>
              <a:rPr lang="en-US" sz="1600" i="1" err="1">
                <a:latin typeface="Arial" panose="020B0604020202020204" pitchFamily="34" charset="0"/>
                <a:cs typeface="Arial" panose="020B0604020202020204" pitchFamily="34" charset="0"/>
              </a:rPr>
              <a:t>Zhaochen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 Ye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58FC0-306A-60A2-F62F-BA6D96172F00}"/>
              </a:ext>
            </a:extLst>
          </p:cNvPr>
          <p:cNvSpPr txBox="1"/>
          <p:nvPr/>
        </p:nvSpPr>
        <p:spPr>
          <a:xfrm>
            <a:off x="1086181" y="5166552"/>
            <a:ext cx="5416220" cy="7853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Chicago – Master of Science, Analytic</a:t>
            </a:r>
            <a:r>
              <a:rPr lang="en-US" sz="1600" i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>
              <a:lnSpc>
                <a:spcPct val="150000"/>
              </a:lnSpc>
            </a:pPr>
            <a:r>
              <a:rPr lang="en-US" sz="1600" i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1</a:t>
            </a:r>
            <a:r>
              <a:rPr lang="en-US" sz="1600" i="1" baseline="300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600" i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19194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676405" y="997267"/>
            <a:ext cx="10835014" cy="5052804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4C7AC-1326-6CA8-BBB9-79AF06AD199D}"/>
              </a:ext>
            </a:extLst>
          </p:cNvPr>
          <p:cNvSpPr/>
          <p:nvPr/>
        </p:nvSpPr>
        <p:spPr>
          <a:xfrm>
            <a:off x="1061348" y="1323115"/>
            <a:ext cx="4910071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Vegetation Water Index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4241BB-BFFD-04AE-9C1F-A6E08EFF9B46}"/>
              </a:ext>
            </a:extLst>
          </p:cNvPr>
          <p:cNvSpPr/>
          <p:nvPr/>
        </p:nvSpPr>
        <p:spPr>
          <a:xfrm>
            <a:off x="6220583" y="1323116"/>
            <a:ext cx="4910069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Vegetation Index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3A1B3-C44F-E688-B664-5783AA69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83" y="2300232"/>
            <a:ext cx="4912406" cy="2960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D5E9-C13B-18DD-0BCB-3CEB1602C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48" y="2300232"/>
            <a:ext cx="4910071" cy="29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0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0" y="-1"/>
            <a:ext cx="12191999" cy="68580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0A7836-69C8-030F-DE96-7FDC6167FF43}"/>
              </a:ext>
            </a:extLst>
          </p:cNvPr>
          <p:cNvSpPr/>
          <p:nvPr/>
        </p:nvSpPr>
        <p:spPr>
          <a:xfrm>
            <a:off x="932083" y="377583"/>
            <a:ext cx="4643634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Vegetation Water Index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D02965-2766-87DA-EC84-DE8ADB334461}"/>
              </a:ext>
            </a:extLst>
          </p:cNvPr>
          <p:cNvSpPr/>
          <p:nvPr/>
        </p:nvSpPr>
        <p:spPr>
          <a:xfrm>
            <a:off x="6495801" y="390981"/>
            <a:ext cx="4643634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Vegetation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489A4-ABF7-B173-70E9-05C94A271F78}"/>
              </a:ext>
            </a:extLst>
          </p:cNvPr>
          <p:cNvSpPr txBox="1"/>
          <p:nvPr/>
        </p:nvSpPr>
        <p:spPr>
          <a:xfrm>
            <a:off x="5164456" y="5895642"/>
            <a:ext cx="11593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Omega: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42.35%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39D2B9-0E88-A756-F739-4B67E239CFD6}"/>
              </a:ext>
            </a:extLst>
          </p:cNvPr>
          <p:cNvSpPr txBox="1"/>
          <p:nvPr/>
        </p:nvSpPr>
        <p:spPr>
          <a:xfrm>
            <a:off x="10728174" y="5882244"/>
            <a:ext cx="106348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Omega: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70.19%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7EAC48-547E-0D9D-61B7-FA73C482A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83" y="4090412"/>
            <a:ext cx="4080356" cy="2376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8892B8-30C9-88D4-1B73-A7E248D79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84" y="984928"/>
            <a:ext cx="4643634" cy="2727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A8EACE-1A93-A544-5FCE-67F3784CC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801" y="984928"/>
            <a:ext cx="4643634" cy="27486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32C9CC-1229-203C-F2B1-C491A1CBF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801" y="4090412"/>
            <a:ext cx="4080356" cy="23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0" y="-1"/>
            <a:ext cx="12191999" cy="68580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753329-7C23-741A-CB15-A95857BA33D7}"/>
              </a:ext>
            </a:extLst>
          </p:cNvPr>
          <p:cNvSpPr/>
          <p:nvPr/>
        </p:nvSpPr>
        <p:spPr>
          <a:xfrm>
            <a:off x="916369" y="1307610"/>
            <a:ext cx="4795991" cy="7250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39D2B9-0E88-A756-F739-4B67E239CFD6}"/>
              </a:ext>
            </a:extLst>
          </p:cNvPr>
          <p:cNvSpPr txBox="1"/>
          <p:nvPr/>
        </p:nvSpPr>
        <p:spPr>
          <a:xfrm>
            <a:off x="3314364" y="1500859"/>
            <a:ext cx="18839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Omega: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10.17%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E6A157-5F50-2D54-CDCB-01AC55AC9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10" y="619914"/>
            <a:ext cx="4741986" cy="28254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969618-C408-DAC4-A7AB-1F0606F7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710" y="3760722"/>
            <a:ext cx="4741987" cy="27819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27CC57-1A9C-410C-3129-A49166E2B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8" y="2369739"/>
            <a:ext cx="4795991" cy="27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0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3FA9540C-2B95-EAB7-F7DE-7ED99C57E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1D279-C7D1-A5BD-EB81-810AB289C7EC}"/>
              </a:ext>
            </a:extLst>
          </p:cNvPr>
          <p:cNvSpPr/>
          <p:nvPr/>
        </p:nvSpPr>
        <p:spPr>
          <a:xfrm>
            <a:off x="-3049" y="4734838"/>
            <a:ext cx="12195049" cy="115239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Models</a:t>
            </a:r>
          </a:p>
        </p:txBody>
      </p:sp>
    </p:spTree>
    <p:extLst>
      <p:ext uri="{BB962C8B-B14F-4D97-AF65-F5344CB8AC3E}">
        <p14:creationId xmlns:p14="http://schemas.microsoft.com/office/powerpoint/2010/main" val="32800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0" y="-1"/>
            <a:ext cx="12191999" cy="68580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FFDC8AF5-F8B1-26BE-CB56-FC6160228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4374" y="989935"/>
            <a:ext cx="4663660" cy="274035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FFD97-8F96-4645-0C4C-538A76387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90" y="1003148"/>
            <a:ext cx="4663659" cy="2740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B8115A-0B5B-34AC-CB5A-27025781A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398" y="3979168"/>
            <a:ext cx="4663660" cy="27424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DFEE5-5E54-02E2-85A8-455F899D2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6420" y="3922872"/>
            <a:ext cx="4663660" cy="272921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26466E0-75DA-4016-1709-B0B17AD0C2E1}"/>
              </a:ext>
            </a:extLst>
          </p:cNvPr>
          <p:cNvSpPr/>
          <p:nvPr/>
        </p:nvSpPr>
        <p:spPr>
          <a:xfrm>
            <a:off x="-1" y="-2"/>
            <a:ext cx="12192001" cy="8090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 ARIMA (SARIMA)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AEBBA-CECD-4292-705B-437A1F5225E9}"/>
              </a:ext>
            </a:extLst>
          </p:cNvPr>
          <p:cNvSpPr txBox="1"/>
          <p:nvPr/>
        </p:nvSpPr>
        <p:spPr>
          <a:xfrm>
            <a:off x="55506" y="989936"/>
            <a:ext cx="1114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LST_day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C631B6-0DEA-9598-6E84-B3F128F2CC5F}"/>
              </a:ext>
            </a:extLst>
          </p:cNvPr>
          <p:cNvSpPr txBox="1"/>
          <p:nvPr/>
        </p:nvSpPr>
        <p:spPr>
          <a:xfrm>
            <a:off x="5782058" y="933878"/>
            <a:ext cx="1556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LST_night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878E6-8EA3-277C-C47F-3D9D428EA9DE}"/>
              </a:ext>
            </a:extLst>
          </p:cNvPr>
          <p:cNvSpPr txBox="1"/>
          <p:nvPr/>
        </p:nvSpPr>
        <p:spPr>
          <a:xfrm>
            <a:off x="-1" y="3927850"/>
            <a:ext cx="1170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Max Temp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A0AD15-9802-27B0-87A8-9A4B6C54E6A3}"/>
              </a:ext>
            </a:extLst>
          </p:cNvPr>
          <p:cNvSpPr txBox="1"/>
          <p:nvPr/>
        </p:nvSpPr>
        <p:spPr>
          <a:xfrm>
            <a:off x="5815039" y="3922873"/>
            <a:ext cx="14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Min Temp</a:t>
            </a:r>
          </a:p>
        </p:txBody>
      </p:sp>
    </p:spTree>
    <p:extLst>
      <p:ext uri="{BB962C8B-B14F-4D97-AF65-F5344CB8AC3E}">
        <p14:creationId xmlns:p14="http://schemas.microsoft.com/office/powerpoint/2010/main" val="128798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0" y="-1"/>
            <a:ext cx="12191999" cy="68580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466E0-75DA-4016-1709-B0B17AD0C2E1}"/>
              </a:ext>
            </a:extLst>
          </p:cNvPr>
          <p:cNvSpPr/>
          <p:nvPr/>
        </p:nvSpPr>
        <p:spPr>
          <a:xfrm>
            <a:off x="-1" y="-2"/>
            <a:ext cx="12192001" cy="8090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 ARIMA (SARIMA)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AEBBA-CECD-4292-705B-437A1F5225E9}"/>
              </a:ext>
            </a:extLst>
          </p:cNvPr>
          <p:cNvSpPr txBox="1"/>
          <p:nvPr/>
        </p:nvSpPr>
        <p:spPr>
          <a:xfrm>
            <a:off x="55506" y="989936"/>
            <a:ext cx="1114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Water Index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878E6-8EA3-277C-C47F-3D9D428EA9DE}"/>
              </a:ext>
            </a:extLst>
          </p:cNvPr>
          <p:cNvSpPr txBox="1"/>
          <p:nvPr/>
        </p:nvSpPr>
        <p:spPr>
          <a:xfrm>
            <a:off x="-1" y="3927850"/>
            <a:ext cx="12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Vegetation 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A0AD15-9802-27B0-87A8-9A4B6C54E6A3}"/>
              </a:ext>
            </a:extLst>
          </p:cNvPr>
          <p:cNvSpPr txBox="1"/>
          <p:nvPr/>
        </p:nvSpPr>
        <p:spPr>
          <a:xfrm>
            <a:off x="5989614" y="2341185"/>
            <a:ext cx="14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5B6856C0-7AE1-651E-EECB-534746E32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0432" y="912311"/>
            <a:ext cx="4808637" cy="2857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A1B3FB-F046-47D8-CB81-1719A4541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32" y="3972469"/>
            <a:ext cx="4747671" cy="27586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515F8A-666D-0373-9C63-880356FD8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870" y="2679739"/>
            <a:ext cx="4732430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3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0" y="-1"/>
            <a:ext cx="12191999" cy="68580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466E0-75DA-4016-1709-B0B17AD0C2E1}"/>
              </a:ext>
            </a:extLst>
          </p:cNvPr>
          <p:cNvSpPr/>
          <p:nvPr/>
        </p:nvSpPr>
        <p:spPr>
          <a:xfrm>
            <a:off x="-1" y="-2"/>
            <a:ext cx="12192001" cy="8090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Holt-Winters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AAB0769-1875-5C47-C466-84AAC566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6599" y="1104395"/>
            <a:ext cx="4732430" cy="278916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ECDE1A-58FF-56BA-2D2D-D3EBD3325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68" y="1096775"/>
            <a:ext cx="4755292" cy="27967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B1E7AA-6FA3-BB5B-0723-55F3B72BF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599" y="3893557"/>
            <a:ext cx="4724809" cy="2819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2216FF-B58D-0E62-7F48-815FB9C14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109" y="3927850"/>
            <a:ext cx="4740051" cy="27510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0DA47A-5F78-BA2F-5804-9F43634FE3B4}"/>
              </a:ext>
            </a:extLst>
          </p:cNvPr>
          <p:cNvSpPr txBox="1"/>
          <p:nvPr/>
        </p:nvSpPr>
        <p:spPr>
          <a:xfrm>
            <a:off x="55506" y="989936"/>
            <a:ext cx="1114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LST_day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783DF-236F-814C-6A74-5034B6BA3149}"/>
              </a:ext>
            </a:extLst>
          </p:cNvPr>
          <p:cNvSpPr txBox="1"/>
          <p:nvPr/>
        </p:nvSpPr>
        <p:spPr>
          <a:xfrm>
            <a:off x="5902776" y="987746"/>
            <a:ext cx="1556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LST_night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F26AC-3FEC-7C22-D153-076D2D6FB0CE}"/>
              </a:ext>
            </a:extLst>
          </p:cNvPr>
          <p:cNvSpPr txBox="1"/>
          <p:nvPr/>
        </p:nvSpPr>
        <p:spPr>
          <a:xfrm>
            <a:off x="-1" y="3927850"/>
            <a:ext cx="1170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Max Temp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6C09A7-565E-B576-28C2-4F562A8285E3}"/>
              </a:ext>
            </a:extLst>
          </p:cNvPr>
          <p:cNvSpPr txBox="1"/>
          <p:nvPr/>
        </p:nvSpPr>
        <p:spPr>
          <a:xfrm>
            <a:off x="5903000" y="3909885"/>
            <a:ext cx="14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Min Temp</a:t>
            </a:r>
          </a:p>
        </p:txBody>
      </p:sp>
    </p:spTree>
    <p:extLst>
      <p:ext uri="{BB962C8B-B14F-4D97-AF65-F5344CB8AC3E}">
        <p14:creationId xmlns:p14="http://schemas.microsoft.com/office/powerpoint/2010/main" val="164088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0" y="-1"/>
            <a:ext cx="12191999" cy="68580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466E0-75DA-4016-1709-B0B17AD0C2E1}"/>
              </a:ext>
            </a:extLst>
          </p:cNvPr>
          <p:cNvSpPr/>
          <p:nvPr/>
        </p:nvSpPr>
        <p:spPr>
          <a:xfrm>
            <a:off x="-1" y="-2"/>
            <a:ext cx="12192001" cy="8090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Holt-Winters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AEBBA-CECD-4292-705B-437A1F5225E9}"/>
              </a:ext>
            </a:extLst>
          </p:cNvPr>
          <p:cNvSpPr txBox="1"/>
          <p:nvPr/>
        </p:nvSpPr>
        <p:spPr>
          <a:xfrm>
            <a:off x="55506" y="989936"/>
            <a:ext cx="1114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Water Index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878E6-8EA3-277C-C47F-3D9D428EA9DE}"/>
              </a:ext>
            </a:extLst>
          </p:cNvPr>
          <p:cNvSpPr txBox="1"/>
          <p:nvPr/>
        </p:nvSpPr>
        <p:spPr>
          <a:xfrm>
            <a:off x="-1" y="3927850"/>
            <a:ext cx="12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Vegetation 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A0AD15-9802-27B0-87A8-9A4B6C54E6A3}"/>
              </a:ext>
            </a:extLst>
          </p:cNvPr>
          <p:cNvSpPr txBox="1"/>
          <p:nvPr/>
        </p:nvSpPr>
        <p:spPr>
          <a:xfrm>
            <a:off x="5989614" y="2341185"/>
            <a:ext cx="14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1C9D13D4-4D6C-12AC-BDF1-AFFEBF9E1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1304" y="2775119"/>
            <a:ext cx="5078879" cy="301303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5D117B-C184-7889-A84F-FAC0FF2A1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42" y="1103457"/>
            <a:ext cx="4528861" cy="26388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19DA1-0654-6CD8-61FD-66B62410F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942" y="4012116"/>
            <a:ext cx="4528861" cy="26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6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466E0-75DA-4016-1709-B0B17AD0C2E1}"/>
              </a:ext>
            </a:extLst>
          </p:cNvPr>
          <p:cNvSpPr/>
          <p:nvPr/>
        </p:nvSpPr>
        <p:spPr>
          <a:xfrm>
            <a:off x="-1" y="-2"/>
            <a:ext cx="12192001" cy="8090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Seasonality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454218-7867-BCF9-B8CA-EFF3DC631F08}"/>
              </a:ext>
            </a:extLst>
          </p:cNvPr>
          <p:cNvSpPr/>
          <p:nvPr/>
        </p:nvSpPr>
        <p:spPr>
          <a:xfrm>
            <a:off x="870036" y="1225867"/>
            <a:ext cx="10451925" cy="959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temperature features and the precipitation show no significant multiple seasonality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both vegetable index and water index exhibit multiple seasonality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1D4D42-B0F0-E3E1-BF10-BDA63A50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69" y="2240867"/>
            <a:ext cx="4037963" cy="21256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4FB5AE-C698-0FB4-CA34-A2F038266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939" y="2240867"/>
            <a:ext cx="4219798" cy="21256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7559A1-4119-E470-8704-47BDC70F1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669" y="4358928"/>
            <a:ext cx="4037963" cy="23539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D462A6-342C-DDB0-2CA3-8B53B65CE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9940" y="4358928"/>
            <a:ext cx="4219799" cy="23539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E04FBB-EB42-DC51-323B-A8E837405FA1}"/>
              </a:ext>
            </a:extLst>
          </p:cNvPr>
          <p:cNvSpPr txBox="1"/>
          <p:nvPr/>
        </p:nvSpPr>
        <p:spPr>
          <a:xfrm>
            <a:off x="222245" y="2976732"/>
            <a:ext cx="90691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944125-22BB-FDB5-7923-37814916B243}"/>
              </a:ext>
            </a:extLst>
          </p:cNvPr>
          <p:cNvSpPr txBox="1"/>
          <p:nvPr/>
        </p:nvSpPr>
        <p:spPr>
          <a:xfrm>
            <a:off x="5288130" y="2980511"/>
            <a:ext cx="133431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Vegetation Index</a:t>
            </a:r>
          </a:p>
        </p:txBody>
      </p:sp>
    </p:spTree>
    <p:extLst>
      <p:ext uri="{BB962C8B-B14F-4D97-AF65-F5344CB8AC3E}">
        <p14:creationId xmlns:p14="http://schemas.microsoft.com/office/powerpoint/2010/main" val="179006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310897" y="1993392"/>
            <a:ext cx="11594592" cy="43434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466E0-75DA-4016-1709-B0B17AD0C2E1}"/>
              </a:ext>
            </a:extLst>
          </p:cNvPr>
          <p:cNvSpPr/>
          <p:nvPr/>
        </p:nvSpPr>
        <p:spPr>
          <a:xfrm>
            <a:off x="-1" y="-2"/>
            <a:ext cx="12192001" cy="8090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TS with Multiple Seasonality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E04FBB-EB42-DC51-323B-A8E837405FA1}"/>
              </a:ext>
            </a:extLst>
          </p:cNvPr>
          <p:cNvSpPr txBox="1"/>
          <p:nvPr/>
        </p:nvSpPr>
        <p:spPr>
          <a:xfrm>
            <a:off x="514895" y="2329932"/>
            <a:ext cx="52356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Water 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944125-22BB-FDB5-7923-37814916B243}"/>
              </a:ext>
            </a:extLst>
          </p:cNvPr>
          <p:cNvSpPr txBox="1"/>
          <p:nvPr/>
        </p:nvSpPr>
        <p:spPr>
          <a:xfrm>
            <a:off x="6418810" y="2329932"/>
            <a:ext cx="510488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Vegetation Index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3B9D2F6-F0E0-5B17-D43A-DC03F0363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4895" y="2976731"/>
            <a:ext cx="5235615" cy="3061715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8C8E82-5792-3170-1C87-639A637AD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492" y="2981848"/>
            <a:ext cx="5235613" cy="30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79C7-0F3C-FA7A-B079-83D457D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521"/>
            <a:ext cx="12192000" cy="998418"/>
          </a:xfrm>
          <a:solidFill>
            <a:schemeClr val="accent2">
              <a:lumMod val="75000"/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0A66-FDF2-5168-BC04-C6430597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775" y="1690687"/>
            <a:ext cx="3422025" cy="4127879"/>
          </a:xfrm>
          <a:solidFill>
            <a:schemeClr val="accent2">
              <a:lumMod val="75000"/>
              <a:alpha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838200" y="1690688"/>
            <a:ext cx="3122640" cy="4127879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349F88-9754-5F2F-7E95-5ED2A647A733}"/>
              </a:ext>
            </a:extLst>
          </p:cNvPr>
          <p:cNvSpPr/>
          <p:nvPr/>
        </p:nvSpPr>
        <p:spPr>
          <a:xfrm>
            <a:off x="1097431" y="2983163"/>
            <a:ext cx="25341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In general, commodities are divided into four categories: metals, energy, livestock and meat, and agricultural goods.</a:t>
            </a:r>
            <a:endParaRPr lang="en-US" sz="1400" b="1">
              <a:solidFill>
                <a:srgbClr val="F6F8F8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Producer and Speculator agree on the crop price ahead of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Important for investors who wish to diversify investment options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3E97-40B9-9D3D-7AF1-79B91C71D8EE}"/>
              </a:ext>
            </a:extLst>
          </p:cNvPr>
          <p:cNvSpPr/>
          <p:nvPr/>
        </p:nvSpPr>
        <p:spPr>
          <a:xfrm>
            <a:off x="1091748" y="1886807"/>
            <a:ext cx="2647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Commodity Trading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25FBF3-8FC5-8213-D521-AA2CDB5FC3AC}"/>
              </a:ext>
            </a:extLst>
          </p:cNvPr>
          <p:cNvSpPr/>
          <p:nvPr/>
        </p:nvSpPr>
        <p:spPr>
          <a:xfrm>
            <a:off x="4384987" y="1729059"/>
            <a:ext cx="3122640" cy="4127879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A44CE-E44D-8395-8189-484021371A39}"/>
              </a:ext>
            </a:extLst>
          </p:cNvPr>
          <p:cNvSpPr/>
          <p:nvPr/>
        </p:nvSpPr>
        <p:spPr>
          <a:xfrm>
            <a:off x="4679239" y="3046890"/>
            <a:ext cx="25341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The crop production summary is a report of the year-end crop acreage, yield, and production estimates for grains and hay; oilseeds; cotton, tobacco, and sugar; dry beans, peas, and lentils; and potatoes and miscellaneous crops.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EF45FB-3E05-A424-E8CB-5E590A49B2B0}"/>
              </a:ext>
            </a:extLst>
          </p:cNvPr>
          <p:cNvSpPr/>
          <p:nvPr/>
        </p:nvSpPr>
        <p:spPr>
          <a:xfrm>
            <a:off x="4679239" y="1940268"/>
            <a:ext cx="2647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USDA End-of-Season Report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B133D-9B1D-FA2D-89D1-8F6CC2C24BDC}"/>
              </a:ext>
            </a:extLst>
          </p:cNvPr>
          <p:cNvSpPr/>
          <p:nvPr/>
        </p:nvSpPr>
        <p:spPr>
          <a:xfrm>
            <a:off x="8375719" y="3135988"/>
            <a:ext cx="25341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Investors can make data-driven decisions in the commodity trading market by having early understanding of the end-of-season soybean yield forecasts, using forecasted environmental features that affect soybean yield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D4A039-FCC5-5EB3-B80E-F87CDDBE6BD9}"/>
              </a:ext>
            </a:extLst>
          </p:cNvPr>
          <p:cNvSpPr/>
          <p:nvPr/>
        </p:nvSpPr>
        <p:spPr>
          <a:xfrm>
            <a:off x="8375719" y="1938191"/>
            <a:ext cx="2647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Business Impact of the Project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2572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365761" y="2432303"/>
            <a:ext cx="11457432" cy="417880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466E0-75DA-4016-1709-B0B17AD0C2E1}"/>
              </a:ext>
            </a:extLst>
          </p:cNvPr>
          <p:cNvSpPr/>
          <p:nvPr/>
        </p:nvSpPr>
        <p:spPr>
          <a:xfrm>
            <a:off x="-1" y="-2"/>
            <a:ext cx="12192001" cy="8090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Based Arima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454218-7867-BCF9-B8CA-EFF3DC631F08}"/>
              </a:ext>
            </a:extLst>
          </p:cNvPr>
          <p:cNvSpPr/>
          <p:nvPr/>
        </p:nvSpPr>
        <p:spPr>
          <a:xfrm>
            <a:off x="673608" y="1225867"/>
            <a:ext cx="10807391" cy="959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follows the same wavenumber K, which is the multiple seasonal amount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81A19D0-B612-0F7C-CDE2-80B42A008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0767" y="3280043"/>
            <a:ext cx="5255850" cy="3089701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6E78C-F351-F534-047C-E156DCE48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384" y="3280043"/>
            <a:ext cx="5247454" cy="30897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2E38A8-9E81-DE8C-AA3B-36218C0FF296}"/>
              </a:ext>
            </a:extLst>
          </p:cNvPr>
          <p:cNvSpPr txBox="1"/>
          <p:nvPr/>
        </p:nvSpPr>
        <p:spPr>
          <a:xfrm>
            <a:off x="673608" y="2602190"/>
            <a:ext cx="52356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Water Index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824BB8-6204-E27F-F862-94005D1F29FA}"/>
              </a:ext>
            </a:extLst>
          </p:cNvPr>
          <p:cNvSpPr txBox="1"/>
          <p:nvPr/>
        </p:nvSpPr>
        <p:spPr>
          <a:xfrm>
            <a:off x="6245384" y="2602190"/>
            <a:ext cx="52356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Vegetation Index</a:t>
            </a:r>
          </a:p>
        </p:txBody>
      </p:sp>
    </p:spTree>
    <p:extLst>
      <p:ext uri="{BB962C8B-B14F-4D97-AF65-F5344CB8AC3E}">
        <p14:creationId xmlns:p14="http://schemas.microsoft.com/office/powerpoint/2010/main" val="119356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3FA9540C-2B95-EAB7-F7DE-7ED99C57E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1D279-C7D1-A5BD-EB81-810AB289C7EC}"/>
              </a:ext>
            </a:extLst>
          </p:cNvPr>
          <p:cNvSpPr/>
          <p:nvPr/>
        </p:nvSpPr>
        <p:spPr>
          <a:xfrm>
            <a:off x="-3049" y="4734838"/>
            <a:ext cx="12195049" cy="115239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210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79C7-0F3C-FA7A-B079-83D457D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521"/>
            <a:ext cx="12192000" cy="998418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838200" y="1453895"/>
            <a:ext cx="10515600" cy="200253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3E97-40B9-9D3D-7AF1-79B91C71D8EE}"/>
              </a:ext>
            </a:extLst>
          </p:cNvPr>
          <p:cNvSpPr/>
          <p:nvPr/>
        </p:nvSpPr>
        <p:spPr>
          <a:xfrm>
            <a:off x="991135" y="1657035"/>
            <a:ext cx="10031364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We chose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RMSE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to be our model evaluation metric: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926AC-AF72-B890-3EF9-A7A4ED39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35" y="2153563"/>
            <a:ext cx="10209730" cy="1007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99EC9-6681-8E92-C7FB-BD9F5B348138}"/>
              </a:ext>
            </a:extLst>
          </p:cNvPr>
          <p:cNvSpPr/>
          <p:nvPr/>
        </p:nvSpPr>
        <p:spPr>
          <a:xfrm>
            <a:off x="838200" y="3536949"/>
            <a:ext cx="10518648" cy="298272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3B6FE-F17C-31AC-4B2B-4B6EDC5F2978}"/>
              </a:ext>
            </a:extLst>
          </p:cNvPr>
          <p:cNvSpPr txBox="1"/>
          <p:nvPr/>
        </p:nvSpPr>
        <p:spPr>
          <a:xfrm>
            <a:off x="828690" y="4058250"/>
            <a:ext cx="6166104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all the features,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SARIMA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generates the best results, with also the longest training runtime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Holt-winter and SARIMA performed similarly 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Although HW captured some real fluctuations, it forecasted more opposite results that caused its worse performance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84D53-9BFC-9058-2E42-F8087443516E}"/>
              </a:ext>
            </a:extLst>
          </p:cNvPr>
          <p:cNvGrpSpPr/>
          <p:nvPr/>
        </p:nvGrpSpPr>
        <p:grpSpPr>
          <a:xfrm>
            <a:off x="6807276" y="3659572"/>
            <a:ext cx="4483896" cy="2771752"/>
            <a:chOff x="7615491" y="3743842"/>
            <a:chExt cx="4483896" cy="2771752"/>
          </a:xfrm>
        </p:grpSpPr>
        <p:pic>
          <p:nvPicPr>
            <p:cNvPr id="14" name="Picture 13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CFA9812B-F8AD-1EBC-B941-6475A3CD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5491" y="3743842"/>
              <a:ext cx="4483896" cy="277175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54EA65-3106-5BCA-6F9A-EA7CE08945B4}"/>
                </a:ext>
              </a:extLst>
            </p:cNvPr>
            <p:cNvSpPr txBox="1"/>
            <p:nvPr/>
          </p:nvSpPr>
          <p:spPr>
            <a:xfrm>
              <a:off x="8150424" y="3810962"/>
              <a:ext cx="94169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Actual</a:t>
              </a:r>
            </a:p>
            <a:p>
              <a:r>
                <a:rPr lang="en-US" sz="1100">
                  <a:solidFill>
                    <a:srgbClr val="002060"/>
                  </a:solidFill>
                </a:rPr>
                <a:t>SARIMA</a:t>
              </a:r>
            </a:p>
            <a:p>
              <a:r>
                <a:rPr lang="en-US" sz="1100">
                  <a:solidFill>
                    <a:srgbClr val="FF0000"/>
                  </a:solidFill>
                </a:rPr>
                <a:t>Holt-Winter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514986-55AC-63DB-4057-A166174636BA}"/>
                </a:ext>
              </a:extLst>
            </p:cNvPr>
            <p:cNvSpPr/>
            <p:nvPr/>
          </p:nvSpPr>
          <p:spPr>
            <a:xfrm>
              <a:off x="8638161" y="5369668"/>
              <a:ext cx="201039" cy="4928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4093E3-208B-4AAC-FCAA-765B3D3D6DDD}"/>
                </a:ext>
              </a:extLst>
            </p:cNvPr>
            <p:cNvSpPr/>
            <p:nvPr/>
          </p:nvSpPr>
          <p:spPr>
            <a:xfrm>
              <a:off x="8891080" y="4411126"/>
              <a:ext cx="862519" cy="7185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3A26C0-175A-2828-449E-4691B5760C96}"/>
                </a:ext>
              </a:extLst>
            </p:cNvPr>
            <p:cNvSpPr/>
            <p:nvPr/>
          </p:nvSpPr>
          <p:spPr>
            <a:xfrm>
              <a:off x="9825014" y="4818434"/>
              <a:ext cx="155565" cy="95614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295344-7809-5C75-ECC2-EC4CBE15A3DB}"/>
                </a:ext>
              </a:extLst>
            </p:cNvPr>
            <p:cNvSpPr/>
            <p:nvPr/>
          </p:nvSpPr>
          <p:spPr>
            <a:xfrm>
              <a:off x="10966392" y="3862286"/>
              <a:ext cx="427940" cy="19122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7856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79C7-0F3C-FA7A-B079-83D457D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521"/>
            <a:ext cx="12192000" cy="998418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99EC9-6681-8E92-C7FB-BD9F5B348138}"/>
              </a:ext>
            </a:extLst>
          </p:cNvPr>
          <p:cNvSpPr/>
          <p:nvPr/>
        </p:nvSpPr>
        <p:spPr>
          <a:xfrm>
            <a:off x="578622" y="1600363"/>
            <a:ext cx="11034756" cy="49442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3E97-40B9-9D3D-7AF1-79B91C71D8EE}"/>
              </a:ext>
            </a:extLst>
          </p:cNvPr>
          <p:cNvSpPr/>
          <p:nvPr/>
        </p:nvSpPr>
        <p:spPr>
          <a:xfrm>
            <a:off x="7065793" y="2017409"/>
            <a:ext cx="4164499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Holt-Winter models needs more tuning to better capture the weak seasonal data with high randomness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seasonal ARIMA model may not perform well when the second seasonal pattern is not significant enough, or the frequency difference in seasonal pattern is small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A262A7-3CDA-B9BD-58C5-56250DEC8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6"/>
          <a:stretch/>
        </p:blipFill>
        <p:spPr>
          <a:xfrm>
            <a:off x="709669" y="2586862"/>
            <a:ext cx="6225077" cy="295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4A0422-DC35-AFEA-F2C8-D86FB6A3B7DF}"/>
              </a:ext>
            </a:extLst>
          </p:cNvPr>
          <p:cNvSpPr/>
          <p:nvPr/>
        </p:nvSpPr>
        <p:spPr>
          <a:xfrm>
            <a:off x="4187952" y="4645152"/>
            <a:ext cx="2877841" cy="612485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28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79C7-0F3C-FA7A-B079-83D457D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3163"/>
            <a:ext cx="3584448" cy="4944212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b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&amp; Suggestions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99EC9-6681-8E92-C7FB-BD9F5B348138}"/>
              </a:ext>
            </a:extLst>
          </p:cNvPr>
          <p:cNvSpPr/>
          <p:nvPr/>
        </p:nvSpPr>
        <p:spPr>
          <a:xfrm>
            <a:off x="5276088" y="1143163"/>
            <a:ext cx="5340096" cy="49442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3E97-40B9-9D3D-7AF1-79B91C71D8EE}"/>
              </a:ext>
            </a:extLst>
          </p:cNvPr>
          <p:cNvSpPr/>
          <p:nvPr/>
        </p:nvSpPr>
        <p:spPr>
          <a:xfrm>
            <a:off x="5662967" y="1331609"/>
            <a:ext cx="4605745" cy="4478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could include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relevant features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that has impact on the crop’s growing condition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example: soil parameters, seed quality, and crop condition survey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could potentially use forecasted environment features to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yearly soybean yield early in a growing season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using regression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Furthermore, prediction of crop yield and production will provide better understanding of their commodity price index</a:t>
            </a:r>
          </a:p>
        </p:txBody>
      </p:sp>
    </p:spTree>
    <p:extLst>
      <p:ext uri="{BB962C8B-B14F-4D97-AF65-F5344CB8AC3E}">
        <p14:creationId xmlns:p14="http://schemas.microsoft.com/office/powerpoint/2010/main" val="163511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3FA9540C-2B95-EAB7-F7DE-7ED99C57E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1D279-C7D1-A5BD-EB81-810AB289C7EC}"/>
              </a:ext>
            </a:extLst>
          </p:cNvPr>
          <p:cNvSpPr/>
          <p:nvPr/>
        </p:nvSpPr>
        <p:spPr>
          <a:xfrm>
            <a:off x="-6099" y="2852803"/>
            <a:ext cx="12195049" cy="115239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Thanks!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5382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79C7-0F3C-FA7A-B079-83D457D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521"/>
            <a:ext cx="12192000" cy="998418"/>
          </a:xfrm>
          <a:solidFill>
            <a:schemeClr val="accent2">
              <a:lumMod val="75000"/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Explanation</a:t>
            </a:r>
            <a:endParaRPr 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838200" y="1690689"/>
            <a:ext cx="10515600" cy="1292474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3E97-40B9-9D3D-7AF1-79B91C71D8EE}"/>
              </a:ext>
            </a:extLst>
          </p:cNvPr>
          <p:cNvSpPr/>
          <p:nvPr/>
        </p:nvSpPr>
        <p:spPr>
          <a:xfrm>
            <a:off x="1091748" y="1874281"/>
            <a:ext cx="100313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Data Source</a:t>
            </a:r>
            <a:r>
              <a:rPr lang="en-US" altLang="zh-CN" sz="2000" b="1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: 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Global Historical Climatology Network daily (</a:t>
            </a:r>
            <a:r>
              <a:rPr lang="en-US" altLang="zh-CN" dirty="0" err="1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GHCNd</a:t>
            </a:r>
            <a:r>
              <a:rPr lang="en-US" altLang="zh-CN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Moderate Resolution Imaging Spectroradiometer (MODIS) by NASA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1440D-FF5E-54AA-7488-2E7380352E63}"/>
              </a:ext>
            </a:extLst>
          </p:cNvPr>
          <p:cNvSpPr/>
          <p:nvPr/>
        </p:nvSpPr>
        <p:spPr>
          <a:xfrm>
            <a:off x="838200" y="3423737"/>
            <a:ext cx="10515600" cy="3039693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D4C80C-1D8A-380E-3143-D3974C5CFB13}"/>
              </a:ext>
            </a:extLst>
          </p:cNvPr>
          <p:cNvSpPr/>
          <p:nvPr/>
        </p:nvSpPr>
        <p:spPr>
          <a:xfrm>
            <a:off x="1091748" y="3595416"/>
            <a:ext cx="1003136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Relevant Features:</a:t>
            </a:r>
            <a:endParaRPr lang="en-US" altLang="zh-CN" sz="2000" b="1" dirty="0">
              <a:solidFill>
                <a:srgbClr val="F6F8F8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TMAX: </a:t>
            </a:r>
            <a:r>
              <a:rPr lang="en-US" altLang="zh-CN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Max Temp of the day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TMIN: </a:t>
            </a:r>
            <a:r>
              <a:rPr lang="en-US" altLang="zh-CN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Min Temp of the day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PRCP:</a:t>
            </a:r>
            <a:r>
              <a:rPr lang="en-US" altLang="zh-CN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 Daily Precipitation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altLang="zh-CN" b="1" dirty="0">
              <a:solidFill>
                <a:srgbClr val="F6F8F8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NDWI: </a:t>
            </a:r>
            <a:r>
              <a:rPr lang="en-US" altLang="zh-CN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Normalized Difference Water Index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NDVI: </a:t>
            </a:r>
            <a:r>
              <a:rPr lang="en-US" altLang="zh-CN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Normalized Difference Water Index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b="1" dirty="0" err="1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LST_day</a:t>
            </a:r>
            <a:r>
              <a:rPr lang="en-US" altLang="zh-CN" b="1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: </a:t>
            </a:r>
            <a:r>
              <a:rPr lang="en-US" altLang="zh-CN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Land Surface Temp mean for Daytime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b="1" dirty="0" err="1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LST_night</a:t>
            </a:r>
            <a:r>
              <a:rPr lang="en-US" altLang="zh-CN" b="1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: </a:t>
            </a:r>
            <a:r>
              <a:rPr lang="en-US" altLang="zh-CN" dirty="0">
                <a:solidFill>
                  <a:srgbClr val="F6F8F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Land Surface Temp mean for night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DD7E7FF-5C01-9E3D-178E-F1F768F2FEDE}"/>
              </a:ext>
            </a:extLst>
          </p:cNvPr>
          <p:cNvSpPr/>
          <p:nvPr/>
        </p:nvSpPr>
        <p:spPr>
          <a:xfrm>
            <a:off x="6726477" y="5018085"/>
            <a:ext cx="475989" cy="1056385"/>
          </a:xfrm>
          <a:prstGeom prst="rightBrace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1EC0ADF-7148-FF07-125F-9E4EAA7F4F74}"/>
              </a:ext>
            </a:extLst>
          </p:cNvPr>
          <p:cNvSpPr/>
          <p:nvPr/>
        </p:nvSpPr>
        <p:spPr>
          <a:xfrm>
            <a:off x="6726477" y="3983277"/>
            <a:ext cx="475989" cy="728844"/>
          </a:xfrm>
          <a:prstGeom prst="rightBrace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9B2D5-049C-D62A-6B85-A1CC2E3777D7}"/>
              </a:ext>
            </a:extLst>
          </p:cNvPr>
          <p:cNvSpPr txBox="1"/>
          <p:nvPr/>
        </p:nvSpPr>
        <p:spPr>
          <a:xfrm>
            <a:off x="7446723" y="4163033"/>
            <a:ext cx="171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GHCNd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4C76-09E6-F9AD-3E88-8AFA71C969B2}"/>
              </a:ext>
            </a:extLst>
          </p:cNvPr>
          <p:cNvSpPr txBox="1"/>
          <p:nvPr/>
        </p:nvSpPr>
        <p:spPr>
          <a:xfrm>
            <a:off x="7446723" y="5361611"/>
            <a:ext cx="171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</a:t>
            </a:r>
          </a:p>
        </p:txBody>
      </p:sp>
    </p:spTree>
    <p:extLst>
      <p:ext uri="{BB962C8B-B14F-4D97-AF65-F5344CB8AC3E}">
        <p14:creationId xmlns:p14="http://schemas.microsoft.com/office/powerpoint/2010/main" val="369426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79C7-0F3C-FA7A-B079-83D457D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521"/>
            <a:ext cx="12192000" cy="998418"/>
          </a:xfrm>
          <a:solidFill>
            <a:schemeClr val="accent2">
              <a:lumMod val="75000"/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endParaRPr 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849630" y="1654365"/>
            <a:ext cx="10515600" cy="3804855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3E97-40B9-9D3D-7AF1-79B91C71D8EE}"/>
              </a:ext>
            </a:extLst>
          </p:cNvPr>
          <p:cNvSpPr/>
          <p:nvPr/>
        </p:nvSpPr>
        <p:spPr>
          <a:xfrm>
            <a:off x="1091748" y="1874281"/>
            <a:ext cx="10031364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universally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county.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biologically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8-day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stamp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feature,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Eventually, the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soybean yield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from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repeatedly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throughout a year with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respective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day_of_year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stamps</a:t>
            </a:r>
          </a:p>
        </p:txBody>
      </p:sp>
    </p:spTree>
    <p:extLst>
      <p:ext uri="{BB962C8B-B14F-4D97-AF65-F5344CB8AC3E}">
        <p14:creationId xmlns:p14="http://schemas.microsoft.com/office/powerpoint/2010/main" val="224291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3FA9540C-2B95-EAB7-F7DE-7ED99C57E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1D279-C7D1-A5BD-EB81-810AB289C7EC}"/>
              </a:ext>
            </a:extLst>
          </p:cNvPr>
          <p:cNvSpPr/>
          <p:nvPr/>
        </p:nvSpPr>
        <p:spPr>
          <a:xfrm>
            <a:off x="-3049" y="4734838"/>
            <a:ext cx="12195049" cy="115239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278496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870037" y="997267"/>
            <a:ext cx="10451925" cy="486346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3E97-40B9-9D3D-7AF1-79B91C71D8EE}"/>
              </a:ext>
            </a:extLst>
          </p:cNvPr>
          <p:cNvSpPr/>
          <p:nvPr/>
        </p:nvSpPr>
        <p:spPr>
          <a:xfrm>
            <a:off x="6095999" y="1919743"/>
            <a:ext cx="4740734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Temperature measures are heavily correlated with each other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Precipitation anti-intuitively doesn’t have correlation with water index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Vegetation index has high positive correlation with all other features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8E0C06D-A0A4-96AB-51DA-8F5C7ACD3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7785" y="1919743"/>
            <a:ext cx="4092468" cy="356436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A4C7AC-1326-6CA8-BBB9-79AF06AD199D}"/>
              </a:ext>
            </a:extLst>
          </p:cNvPr>
          <p:cNvSpPr/>
          <p:nvPr/>
        </p:nvSpPr>
        <p:spPr>
          <a:xfrm>
            <a:off x="1327785" y="1323116"/>
            <a:ext cx="4092468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</a:p>
        </p:txBody>
      </p:sp>
    </p:spTree>
    <p:extLst>
      <p:ext uri="{BB962C8B-B14F-4D97-AF65-F5344CB8AC3E}">
        <p14:creationId xmlns:p14="http://schemas.microsoft.com/office/powerpoint/2010/main" val="344012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870037" y="997267"/>
            <a:ext cx="10451925" cy="48634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4C7AC-1326-6CA8-BBB9-79AF06AD199D}"/>
              </a:ext>
            </a:extLst>
          </p:cNvPr>
          <p:cNvSpPr/>
          <p:nvPr/>
        </p:nvSpPr>
        <p:spPr>
          <a:xfrm>
            <a:off x="1327785" y="1323116"/>
            <a:ext cx="4643634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 Surface Temperature Day vs. Night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32935-048B-B2C9-BE56-00536E06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20" y="2121589"/>
            <a:ext cx="4708299" cy="2902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9FF14-0AE5-F5EC-3C45-E363E186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116" y="2121589"/>
            <a:ext cx="4729148" cy="29029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4241BB-BFFD-04AE-9C1F-A6E08EFF9B46}"/>
              </a:ext>
            </a:extLst>
          </p:cNvPr>
          <p:cNvSpPr/>
          <p:nvPr/>
        </p:nvSpPr>
        <p:spPr>
          <a:xfrm>
            <a:off x="6282116" y="1323116"/>
            <a:ext cx="4729148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Max Temperature vs. Min Temperature</a:t>
            </a:r>
          </a:p>
        </p:txBody>
      </p:sp>
    </p:spTree>
    <p:extLst>
      <p:ext uri="{BB962C8B-B14F-4D97-AF65-F5344CB8AC3E}">
        <p14:creationId xmlns:p14="http://schemas.microsoft.com/office/powerpoint/2010/main" val="37668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0" y="-1"/>
            <a:ext cx="12191999" cy="68580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12399-CB9B-6408-EDBC-0689EA83B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84" y="937913"/>
            <a:ext cx="4655633" cy="2744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33843A-AF87-4BAC-76B3-703FC3D38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801" y="937913"/>
            <a:ext cx="4655633" cy="27837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2872AE-695F-C007-BD36-805EACBC7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76" y="4038387"/>
            <a:ext cx="4196358" cy="2429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981CAF-010F-6A10-6C10-13B17EFB8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460" y="4007283"/>
            <a:ext cx="4391692" cy="24597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50A7836-69C8-030F-DE96-7FDC6167FF43}"/>
              </a:ext>
            </a:extLst>
          </p:cNvPr>
          <p:cNvSpPr/>
          <p:nvPr/>
        </p:nvSpPr>
        <p:spPr>
          <a:xfrm>
            <a:off x="932083" y="377583"/>
            <a:ext cx="4643634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 Surface Temperature During the Day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D02965-2766-87DA-EC84-DE8ADB334461}"/>
              </a:ext>
            </a:extLst>
          </p:cNvPr>
          <p:cNvSpPr/>
          <p:nvPr/>
        </p:nvSpPr>
        <p:spPr>
          <a:xfrm>
            <a:off x="6495801" y="390981"/>
            <a:ext cx="4643634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 Surface Temperature During the Night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489A4-ABF7-B173-70E9-05C94A271F78}"/>
              </a:ext>
            </a:extLst>
          </p:cNvPr>
          <p:cNvSpPr txBox="1"/>
          <p:nvPr/>
        </p:nvSpPr>
        <p:spPr>
          <a:xfrm>
            <a:off x="5213756" y="5882244"/>
            <a:ext cx="11593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Omega: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71.12%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39D2B9-0E88-A756-F739-4B67E239CFD6}"/>
              </a:ext>
            </a:extLst>
          </p:cNvPr>
          <p:cNvSpPr txBox="1"/>
          <p:nvPr/>
        </p:nvSpPr>
        <p:spPr>
          <a:xfrm>
            <a:off x="10961500" y="5882243"/>
            <a:ext cx="106348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Omega: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72.45%</a:t>
            </a:r>
          </a:p>
        </p:txBody>
      </p:sp>
    </p:spTree>
    <p:extLst>
      <p:ext uri="{BB962C8B-B14F-4D97-AF65-F5344CB8AC3E}">
        <p14:creationId xmlns:p14="http://schemas.microsoft.com/office/powerpoint/2010/main" val="100191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mmer meadow in the backlight">
            <a:extLst>
              <a:ext uri="{FF2B5EF4-FFF2-40B4-BE49-F238E27FC236}">
                <a16:creationId xmlns:a16="http://schemas.microsoft.com/office/drawing/2014/main" id="{9C9F9F21-99BC-5421-2F30-A94E6922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98B79E-3B61-2222-598B-FBBEE3F2C9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32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CA2E-4A74-720A-064B-8FB3DE218C57}"/>
              </a:ext>
            </a:extLst>
          </p:cNvPr>
          <p:cNvSpPr/>
          <p:nvPr/>
        </p:nvSpPr>
        <p:spPr>
          <a:xfrm>
            <a:off x="0" y="-1"/>
            <a:ext cx="12191999" cy="68580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0A7836-69C8-030F-DE96-7FDC6167FF43}"/>
              </a:ext>
            </a:extLst>
          </p:cNvPr>
          <p:cNvSpPr/>
          <p:nvPr/>
        </p:nvSpPr>
        <p:spPr>
          <a:xfrm>
            <a:off x="932083" y="377583"/>
            <a:ext cx="4643634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Maximum Temperature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D02965-2766-87DA-EC84-DE8ADB334461}"/>
              </a:ext>
            </a:extLst>
          </p:cNvPr>
          <p:cNvSpPr/>
          <p:nvPr/>
        </p:nvSpPr>
        <p:spPr>
          <a:xfrm>
            <a:off x="6495801" y="390981"/>
            <a:ext cx="4643634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Minimum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489A4-ABF7-B173-70E9-05C94A271F78}"/>
              </a:ext>
            </a:extLst>
          </p:cNvPr>
          <p:cNvSpPr txBox="1"/>
          <p:nvPr/>
        </p:nvSpPr>
        <p:spPr>
          <a:xfrm>
            <a:off x="5188433" y="5882242"/>
            <a:ext cx="11593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Omega: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74.23%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39D2B9-0E88-A756-F739-4B67E239CFD6}"/>
              </a:ext>
            </a:extLst>
          </p:cNvPr>
          <p:cNvSpPr txBox="1"/>
          <p:nvPr/>
        </p:nvSpPr>
        <p:spPr>
          <a:xfrm>
            <a:off x="10867429" y="5882243"/>
            <a:ext cx="106348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Omega: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71.12%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877C7E-BB6A-E453-33CA-AFBA88D8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76" y="951375"/>
            <a:ext cx="4643634" cy="2773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269E1C-2C0C-2939-BA15-726E3945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801" y="951375"/>
            <a:ext cx="4643633" cy="2773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CD17C8-0FB4-7374-4787-B4A0A678D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76" y="4088640"/>
            <a:ext cx="4116867" cy="23978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CA142C-9812-B6A8-0A43-B68A7A741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480" y="4095133"/>
            <a:ext cx="4116866" cy="23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Widescreen</PresentationFormat>
  <Paragraphs>133</Paragraphs>
  <Slides>25</Slides>
  <Notes>16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Problem Statement</vt:lpstr>
      <vt:lpstr>Data Explanation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Comparison</vt:lpstr>
      <vt:lpstr>Findings</vt:lpstr>
      <vt:lpstr>Future Work &amp; Suggestions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Zhang</dc:creator>
  <cp:lastModifiedBy>Daniel Zhang</cp:lastModifiedBy>
  <cp:revision>1</cp:revision>
  <dcterms:created xsi:type="dcterms:W3CDTF">2022-05-23T21:09:17Z</dcterms:created>
  <dcterms:modified xsi:type="dcterms:W3CDTF">2022-05-29T07:03:03Z</dcterms:modified>
</cp:coreProperties>
</file>